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2930385-BB27-4DC8-84F5-09A8662157FE}" type="datetimeFigureOut">
              <a:rPr lang="en-GB" smtClean="0"/>
              <a:t>19/03/2019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D918406-AA41-417F-8774-34FD3E7DD404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osko.kenjic@mvteo.gov.b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Bosko.kenjic@mvteo.gov.ba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5013176"/>
            <a:ext cx="6400800" cy="17526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sr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Boško Kenjić, šef Odsjeka za vodne resurse</a:t>
            </a:r>
          </a:p>
          <a:p>
            <a:pPr algn="l"/>
            <a:r>
              <a:rPr lang="sr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Ministarstvo spoljne trgovine i </a:t>
            </a:r>
          </a:p>
          <a:p>
            <a:pPr algn="l"/>
            <a:r>
              <a:rPr lang="sr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ekonomskih odnosa </a:t>
            </a:r>
          </a:p>
          <a:p>
            <a:pPr algn="l"/>
            <a:r>
              <a:rPr lang="sr-Latn-B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</a:t>
            </a:r>
            <a:r>
              <a:rPr lang="sr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osko.kenjic@mvteo.gov.ba</a:t>
            </a:r>
            <a:endParaRPr lang="sr-Latn-BA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33159" y="2636703"/>
            <a:ext cx="7632848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Implementacija </a:t>
            </a:r>
            <a:r>
              <a:rPr lang="pl-PL" sz="3600" b="1" dirty="0">
                <a:latin typeface="Arial" panose="020B0604020202020204" pitchFamily="34" charset="0"/>
                <a:cs typeface="Arial" panose="020B0604020202020204" pitchFamily="34" charset="0"/>
              </a:rPr>
              <a:t>IPA sredstava u sektoru voda u </a:t>
            </a:r>
            <a:r>
              <a:rPr 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BiH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2" t="22697" r="19074" b="20912"/>
          <a:stretch/>
        </p:blipFill>
        <p:spPr>
          <a:xfrm>
            <a:off x="-33751" y="70579"/>
            <a:ext cx="2664296" cy="2248897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576348" y="258924"/>
            <a:ext cx="676875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Obilježavanje Svjetskog dana voda u BiH</a:t>
            </a:r>
          </a:p>
          <a:p>
            <a:r>
              <a:rPr lang="pl-PL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Bijeljina, 22. mart 2019. godine</a:t>
            </a:r>
          </a:p>
        </p:txBody>
      </p:sp>
    </p:spTree>
    <p:extLst>
      <p:ext uri="{BB962C8B-B14F-4D97-AF65-F5344CB8AC3E}">
        <p14:creationId xmlns:p14="http://schemas.microsoft.com/office/powerpoint/2010/main" val="84817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95536" y="548680"/>
            <a:ext cx="7920880" cy="129614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IPA 2020</a:t>
            </a:r>
            <a:endParaRPr lang="sr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179512" y="1484784"/>
            <a:ext cx="8856984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Podrška infrastrukturi u sektoru vodnih usluga (</a:t>
            </a:r>
            <a:r>
              <a:rPr lang="sr-Latn-B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cca.10 mil</a:t>
            </a:r>
            <a:r>
              <a:rPr lang="sr-Latn-B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€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Podrška za pravni i institucionalni okvir u </a:t>
            </a:r>
            <a:r>
              <a:rPr lang="sr-Latn-BA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sekotru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vodnih usluga (</a:t>
            </a:r>
            <a:r>
              <a:rPr lang="sr-Latn-BA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cca</a:t>
            </a:r>
            <a:r>
              <a:rPr lang="sr-Latn-B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0,4</a:t>
            </a:r>
            <a:r>
              <a:rPr lang="sr-Latn-B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mil. </a:t>
            </a:r>
            <a:r>
              <a:rPr lang="sr-Latn-B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Izrada AD u toku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 za završetak AD kraj aprila 2019. godine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ogovor institucija oko konačnog obuhvata aktivnosti i alokacije sredstava je potrebno postići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Ispunjavanje preduslova za implementaciju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Infrastruktura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Zakonodavni okvir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r-Latn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81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95536" y="548680"/>
            <a:ext cx="7920880" cy="129614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Naučene lekcije</a:t>
            </a:r>
            <a:endParaRPr lang="sr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179512" y="1340768"/>
            <a:ext cx="8856984" cy="5517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Jednoznačno uvezivanje Mehanizma koordinacije i IPA strukture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Vrlo kratki rokovi za izradu dokumenata u procesu programiranja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Uključenost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 aktivan angažman svih nadležnih institucija u procesu programiranja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Ad-hoc pristup u planiranju treba izbjegavati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Ispunjavanje preduslova za implementaciju aktivnosti, posebno za infrastrukturne radove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Skratiti vrijeme između faze programiranja i faze implementacije sredstava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Obezbijediti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održivost rezultata projekata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IPA III (2021-2027) će biti koncipirana bez fiksnih alokacija po zemljama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Potrebno je uspostaviti platformu za redovno usaglašavanje aktivnosti sa Delegacijom EU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Koordinacija između institucija i donatora se treba poboljšati s ciljem </a:t>
            </a:r>
            <a:r>
              <a:rPr lang="sr-Latn-BA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maksimiziranja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učinka pojedinačnih aktivnosti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Obezbijediti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vertikalan protok informacija o projektnim aktivnostima i njihovim rezultatima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Jačati kapacitete institucija kako bi odgovorile zahtjevima procesa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r-Latn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r-Latn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12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504" y="5013176"/>
            <a:ext cx="6400800" cy="1752600"/>
          </a:xfrm>
        </p:spPr>
        <p:txBody>
          <a:bodyPr>
            <a:normAutofit lnSpcReduction="10000"/>
          </a:bodyPr>
          <a:lstStyle/>
          <a:p>
            <a:pPr algn="l"/>
            <a:r>
              <a:rPr lang="sr-Latn-B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Boško Kenjić, šef Odsjeka za vodne resurse</a:t>
            </a:r>
          </a:p>
          <a:p>
            <a:pPr algn="l"/>
            <a:r>
              <a:rPr lang="sr-Latn-B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Ministarstvo spoljne trgovine i </a:t>
            </a:r>
          </a:p>
          <a:p>
            <a:pPr algn="l"/>
            <a:r>
              <a:rPr lang="sr-Latn-B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ekonomskih odnosa </a:t>
            </a:r>
          </a:p>
          <a:p>
            <a:pPr algn="l"/>
            <a:r>
              <a:rPr lang="sr-Latn-B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b</a:t>
            </a:r>
            <a:r>
              <a:rPr lang="sr-Latn-B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osko.kenjic@mvteo.gov.ba</a:t>
            </a:r>
            <a:endParaRPr lang="sr-Latn-BA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733159" y="2636703"/>
            <a:ext cx="7632848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Hvala</a:t>
            </a:r>
            <a:r>
              <a:rPr 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na </a:t>
            </a:r>
            <a:r>
              <a:rPr lang="pl-PL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pažnji</a:t>
            </a:r>
            <a:r>
              <a:rPr lang="pl-PL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GB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42" t="22697" r="19074" b="20912"/>
          <a:stretch/>
        </p:blipFill>
        <p:spPr>
          <a:xfrm>
            <a:off x="-33751" y="70579"/>
            <a:ext cx="2664296" cy="2248897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576348" y="258924"/>
            <a:ext cx="6768752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Obilježavanje Svjetskog dana voda u BiH</a:t>
            </a:r>
          </a:p>
          <a:p>
            <a:r>
              <a:rPr lang="pl-PL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Bijeljina, 22. mart 2019. godine</a:t>
            </a:r>
          </a:p>
        </p:txBody>
      </p:sp>
    </p:spTree>
    <p:extLst>
      <p:ext uri="{BB962C8B-B14F-4D97-AF65-F5344CB8AC3E}">
        <p14:creationId xmlns:p14="http://schemas.microsoft.com/office/powerpoint/2010/main" val="187483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Subtitle 1"/>
          <p:cNvSpPr txBox="1">
            <a:spLocks/>
          </p:cNvSpPr>
          <p:nvPr/>
        </p:nvSpPr>
        <p:spPr>
          <a:xfrm>
            <a:off x="755576" y="548680"/>
            <a:ext cx="7272808" cy="882119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Sadržaj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ubtitle 1"/>
          <p:cNvSpPr txBox="1">
            <a:spLocks/>
          </p:cNvSpPr>
          <p:nvPr/>
        </p:nvSpPr>
        <p:spPr>
          <a:xfrm>
            <a:off x="1043608" y="1700808"/>
            <a:ext cx="7272808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Proces pridruživanja EU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IPA – Instrument for Pre-</a:t>
            </a:r>
            <a:r>
              <a:rPr lang="sr-Latn-B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Accession</a:t>
            </a: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Assistance</a:t>
            </a:r>
            <a:endParaRPr lang="sr-Latn-BA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IPA II u sektoru voda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IPA 2014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IPA 2016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IPA 2018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IPA 2020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Naučene lekcije</a:t>
            </a:r>
            <a:endParaRPr lang="sr-Latn-B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50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55576" y="548680"/>
            <a:ext cx="7272808" cy="882119"/>
          </a:xfrm>
        </p:spPr>
        <p:txBody>
          <a:bodyPr>
            <a:normAutofit/>
          </a:bodyPr>
          <a:lstStyle/>
          <a:p>
            <a:pPr algn="ctr"/>
            <a:r>
              <a:rPr lang="sr-Latn-BA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Proces pridruživanja EU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1043608" y="1700808"/>
            <a:ext cx="7272808" cy="4824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Spoljnopolitički prioritet u BiH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Sporazum </a:t>
            </a:r>
            <a:r>
              <a:rPr lang="sr-Latn-BA" sz="2800" dirty="0">
                <a:latin typeface="Arial" panose="020B0604020202020204" pitchFamily="34" charset="0"/>
                <a:cs typeface="Arial" panose="020B0604020202020204" pitchFamily="34" charset="0"/>
              </a:rPr>
              <a:t>o stabilizaciji i </a:t>
            </a: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pridruživanju (2008. i 2015. godina) </a:t>
            </a:r>
            <a:endParaRPr lang="sr-Latn-BA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Zahtjev </a:t>
            </a:r>
            <a:r>
              <a:rPr lang="sr-Latn-BA" sz="2800" dirty="0">
                <a:latin typeface="Arial" panose="020B0604020202020204" pitchFamily="34" charset="0"/>
                <a:cs typeface="Arial" panose="020B0604020202020204" pitchFamily="34" charset="0"/>
              </a:rPr>
              <a:t>za dobijanje kandidatskog statusa </a:t>
            </a: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februar 2016. godine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Odgovori na Upitnik EK februar 2018. i 2019. godina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Pridruživanje </a:t>
            </a:r>
            <a:r>
              <a:rPr lang="sr-Latn-BA" sz="2800" dirty="0">
                <a:latin typeface="Arial" panose="020B0604020202020204" pitchFamily="34" charset="0"/>
                <a:cs typeface="Arial" panose="020B0604020202020204" pitchFamily="34" charset="0"/>
              </a:rPr>
              <a:t>je dugotrajan, izazovan i </a:t>
            </a: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sistemski proces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Strateški pravci, pravni okvir, institucije, infrastruktura, javnost, transparentnost...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r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92655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95536" y="400674"/>
            <a:ext cx="7920880" cy="108095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IPA - Instrument for </a:t>
            </a:r>
          </a:p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Pre-</a:t>
            </a:r>
            <a:r>
              <a:rPr lang="sr-Latn-BA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Accession</a:t>
            </a: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Assistance</a:t>
            </a: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r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ubtitle 1"/>
          <p:cNvSpPr txBox="1">
            <a:spLocks/>
          </p:cNvSpPr>
          <p:nvPr/>
        </p:nvSpPr>
        <p:spPr>
          <a:xfrm>
            <a:off x="395536" y="1844824"/>
            <a:ext cx="7920880" cy="4824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Podrška u predpristupnom procesu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IPA II (2014-2020)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Sektorski pristup planiranju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Indikativni strateški dokument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Sektorski planski dokument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Akconi dokument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Finansijski sporazum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Projektni zadaci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Ugovorni organ Delegacija EU u BiH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sr-Latn-BA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t="7824" r="58333" b="3586"/>
          <a:stretch/>
        </p:blipFill>
        <p:spPr>
          <a:xfrm>
            <a:off x="7308304" y="1268760"/>
            <a:ext cx="1707232" cy="24998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6" t="7824" r="56459" b="10506"/>
          <a:stretch/>
        </p:blipFill>
        <p:spPr>
          <a:xfrm>
            <a:off x="6948264" y="2415183"/>
            <a:ext cx="1607071" cy="19939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6" t="3723" r="59375" b="11295"/>
          <a:stretch/>
        </p:blipFill>
        <p:spPr>
          <a:xfrm>
            <a:off x="6372200" y="3933055"/>
            <a:ext cx="1535467" cy="2022013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41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95536" y="400674"/>
            <a:ext cx="7920880" cy="94009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PA II u sektoru voda</a:t>
            </a:r>
            <a:endParaRPr lang="sr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21174"/>
              </p:ext>
            </p:extLst>
          </p:nvPr>
        </p:nvGraphicFramePr>
        <p:xfrm>
          <a:off x="1307976" y="1628800"/>
          <a:ext cx="6096000" cy="38069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3575720"/>
              </a:tblGrid>
              <a:tr h="497959">
                <a:tc>
                  <a:txBody>
                    <a:bodyPr/>
                    <a:lstStyle/>
                    <a:p>
                      <a:r>
                        <a:rPr lang="sr-Latn-BA" sz="3200" b="1" dirty="0" smtClean="0"/>
                        <a:t>Ukupno</a:t>
                      </a:r>
                      <a:endParaRPr lang="en-GB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32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sr-Latn-BA" sz="3200" b="1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miliona €</a:t>
                      </a:r>
                      <a:endParaRPr lang="en-GB" sz="32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24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45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400" dirty="0" smtClean="0"/>
                        <a:t>IPA 2014 BiH</a:t>
                      </a:r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 miliona €</a:t>
                      </a:r>
                      <a:endParaRPr lang="en-GB" sz="2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sr-Latn-BA" sz="2400" dirty="0" smtClean="0"/>
                        <a:t>IPA 2014 BiH-Srbija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 miliona </a:t>
                      </a:r>
                      <a:r>
                        <a:rPr lang="sr-Latn-BA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en-GB" sz="24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7959">
                <a:tc>
                  <a:txBody>
                    <a:bodyPr/>
                    <a:lstStyle/>
                    <a:p>
                      <a:r>
                        <a:rPr lang="sr-Latn-BA" sz="2400" dirty="0" smtClean="0"/>
                        <a:t>IPA 2016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 miliona </a:t>
                      </a:r>
                      <a:r>
                        <a:rPr lang="sr-Latn-BA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en-GB" sz="24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7959">
                <a:tc>
                  <a:txBody>
                    <a:bodyPr/>
                    <a:lstStyle/>
                    <a:p>
                      <a:r>
                        <a:rPr lang="sr-Latn-BA" sz="2400" dirty="0" smtClean="0"/>
                        <a:t>IPA 2018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9,5 miliona </a:t>
                      </a:r>
                      <a:r>
                        <a:rPr lang="sr-Latn-BA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en-GB" sz="24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97959">
                <a:tc>
                  <a:txBody>
                    <a:bodyPr/>
                    <a:lstStyle/>
                    <a:p>
                      <a:r>
                        <a:rPr lang="sr-Latn-BA" sz="2400" dirty="0" smtClean="0"/>
                        <a:t>IPA 2020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BA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10,4 miliona </a:t>
                      </a:r>
                      <a:r>
                        <a:rPr lang="sr-Latn-BA" sz="2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€</a:t>
                      </a:r>
                      <a:endParaRPr lang="en-GB" sz="24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705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95536" y="400674"/>
            <a:ext cx="7920880" cy="129614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IPA 2014</a:t>
            </a:r>
            <a:endParaRPr lang="sr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539552" y="1268760"/>
            <a:ext cx="7920880" cy="5112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Akcioni plan za zaštitu od poplava i upravljanje rijekama u BiH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ključnih mjera i 22 </a:t>
            </a:r>
            <a:r>
              <a:rPr lang="sr-Latn-BA" sz="2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podmjere</a:t>
            </a:r>
            <a:endParaRPr lang="sr-Latn-BA" sz="26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Rok </a:t>
            </a:r>
            <a:r>
              <a:rPr lang="sr-Latn-BA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implementaciju </a:t>
            </a: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 </a:t>
            </a:r>
            <a:r>
              <a:rPr lang="sr-Latn-BA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2021. godine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IPA 2014 BiH (</a:t>
            </a:r>
            <a:r>
              <a:rPr lang="sr-Latn-B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 miliona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r>
              <a:rPr lang="sr-Latn-BA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Jačanje hidrometeoroloških servisa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 za prognozu poplava u slivu rijeke Bosne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Rekonstrukcija i izgradnja objekata za zaštitu od voda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IPA 2014 BiH-Srbija (</a:t>
            </a:r>
            <a:r>
              <a:rPr lang="sr-Latn-BA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sr-Latn-BA" sz="2800" b="1" dirty="0">
                <a:latin typeface="Arial" panose="020B0604020202020204" pitchFamily="34" charset="0"/>
                <a:cs typeface="Arial" panose="020B0604020202020204" pitchFamily="34" charset="0"/>
              </a:rPr>
              <a:t>miliona </a:t>
            </a: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€</a:t>
            </a:r>
            <a:r>
              <a:rPr lang="sr-Latn-BA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Rekonstrukcija i izgradnja objekata za zaštitu od voda</a:t>
            </a:r>
          </a:p>
          <a:p>
            <a:pPr lvl="1"/>
            <a:endParaRPr lang="sr-Latn-BA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341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ubtitle 1"/>
          <p:cNvSpPr txBox="1">
            <a:spLocks/>
          </p:cNvSpPr>
          <p:nvPr/>
        </p:nvSpPr>
        <p:spPr>
          <a:xfrm>
            <a:off x="395536" y="400674"/>
            <a:ext cx="7920880" cy="129614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IPA 2014</a:t>
            </a:r>
            <a:endParaRPr lang="sr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316744"/>
              </p:ext>
            </p:extLst>
          </p:nvPr>
        </p:nvGraphicFramePr>
        <p:xfrm>
          <a:off x="251520" y="1019061"/>
          <a:ext cx="3979068" cy="5838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481"/>
                <a:gridCol w="2521076"/>
                <a:gridCol w="1166511"/>
              </a:tblGrid>
              <a:tr h="335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600" dirty="0">
                          <a:effectLst/>
                        </a:rPr>
                        <a:t> </a:t>
                      </a:r>
                      <a:endParaRPr lang="en-GB" sz="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Activity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Contracted value in €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335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1.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Reconstruction of the Sava embankment in Odzacka and Srednja Posavina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3.261.876,86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505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2. 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Supervision for Reconstruction of the Sava embankment in Odzacka and Srednja Posavina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212.400,00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335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3. 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Reconstruction of Sava embankment in BD BiH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965.507,61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335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4. 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Supervision for Reconstruction of Sava embankment in BD and Janja Ugljevik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146.510,00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335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5. 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Regulation of Janja river in Ugljevik municipality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2.686.792,26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3352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7.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Regulation of the Janja river in Bijeljina municipality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1.825.929,01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3808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8.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Supervision for Regulation of Janja river in Bijeljina municipality and Brka river in BD 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199.900,00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16762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Total works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effectLst/>
                        </a:rPr>
                        <a:t>9.298.915,74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1644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9.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Supply of equipment for HMIs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944.759,40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LOT1: 140.000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LOT2: </a:t>
                      </a:r>
                      <a:r>
                        <a:rPr lang="en-GB" sz="1000" dirty="0" smtClean="0">
                          <a:effectLst/>
                        </a:rPr>
                        <a:t>138.000</a:t>
                      </a:r>
                      <a:endParaRPr lang="sr-Latn-BA" sz="1000" dirty="0" smtClean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LOT3</a:t>
                      </a:r>
                      <a:r>
                        <a:rPr lang="en-GB" sz="1000" dirty="0">
                          <a:effectLst/>
                        </a:rPr>
                        <a:t>: 192.000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LOT4: </a:t>
                      </a:r>
                      <a:r>
                        <a:rPr lang="en-GB" sz="1000" dirty="0" smtClean="0">
                          <a:effectLst/>
                        </a:rPr>
                        <a:t>267.000</a:t>
                      </a:r>
                      <a:endParaRPr lang="sr-Latn-BA" sz="1000" dirty="0" smtClean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WISKI</a:t>
                      </a:r>
                      <a:r>
                        <a:rPr lang="en-GB" sz="1000" dirty="0">
                          <a:effectLst/>
                        </a:rPr>
                        <a:t>: </a:t>
                      </a:r>
                      <a:r>
                        <a:rPr lang="en-GB" sz="1000" dirty="0" err="1">
                          <a:effectLst/>
                        </a:rPr>
                        <a:t>cca</a:t>
                      </a:r>
                      <a:r>
                        <a:rPr lang="en-GB" sz="1000" dirty="0">
                          <a:effectLst/>
                        </a:rPr>
                        <a:t> 210.000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2138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10.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TA for HFFS for Bosna </a:t>
                      </a:r>
                      <a:r>
                        <a:rPr lang="en-GB" sz="1000" dirty="0" smtClean="0">
                          <a:effectLst/>
                        </a:rPr>
                        <a:t>river</a:t>
                      </a:r>
                      <a:endParaRPr lang="en-GB" sz="1000" dirty="0">
                        <a:effectLst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1.100.300,00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251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11.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effectLst/>
                        </a:rPr>
                        <a:t>TOTAL </a:t>
                      </a:r>
                      <a:r>
                        <a:rPr lang="sr-Latn-BA" sz="1000" b="1" dirty="0" err="1" smtClean="0">
                          <a:effectLst/>
                        </a:rPr>
                        <a:t>contracted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b="1" dirty="0">
                          <a:effectLst/>
                        </a:rPr>
                        <a:t>11.343.975,14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251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12.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IPA 2014 national component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>
                          <a:effectLst/>
                        </a:rPr>
                        <a:t>15.000.000,00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  <a:tr h="2511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600">
                          <a:effectLst/>
                        </a:rPr>
                        <a:t>13.</a:t>
                      </a:r>
                      <a:endParaRPr lang="en-GB" sz="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>
                          <a:effectLst/>
                        </a:rPr>
                        <a:t>Cost estimation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1</a:t>
                      </a:r>
                      <a:r>
                        <a:rPr lang="sr-Latn-BA" sz="1000" dirty="0" smtClean="0">
                          <a:effectLst/>
                        </a:rPr>
                        <a:t>6</a:t>
                      </a:r>
                      <a:r>
                        <a:rPr lang="en-GB" sz="1000" dirty="0" smtClean="0">
                          <a:effectLst/>
                        </a:rPr>
                        <a:t>.</a:t>
                      </a:r>
                      <a:r>
                        <a:rPr lang="sr-Latn-BA" sz="1000" dirty="0" smtClean="0">
                          <a:effectLst/>
                        </a:rPr>
                        <a:t>039</a:t>
                      </a:r>
                      <a:r>
                        <a:rPr lang="en-GB" sz="1000" dirty="0" smtClean="0">
                          <a:effectLst/>
                        </a:rPr>
                        <a:t>.</a:t>
                      </a:r>
                      <a:r>
                        <a:rPr lang="sr-Latn-BA" sz="1000" dirty="0" smtClean="0">
                          <a:effectLst/>
                        </a:rPr>
                        <a:t>715</a:t>
                      </a:r>
                      <a:r>
                        <a:rPr lang="en-GB" sz="1000" dirty="0" smtClean="0">
                          <a:effectLst/>
                        </a:rPr>
                        <a:t>,0</a:t>
                      </a:r>
                      <a:r>
                        <a:rPr lang="sr-Latn-BA" sz="1000" dirty="0" smtClean="0">
                          <a:effectLst/>
                        </a:rPr>
                        <a:t>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514" marR="37514" marT="0" marB="0"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830749"/>
              </p:ext>
            </p:extLst>
          </p:nvPr>
        </p:nvGraphicFramePr>
        <p:xfrm>
          <a:off x="4644008" y="1049742"/>
          <a:ext cx="3993485" cy="4101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151"/>
                <a:gridCol w="2561517"/>
                <a:gridCol w="1195817"/>
              </a:tblGrid>
              <a:tr h="365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Activity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Contracted value in €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</a:tr>
              <a:tr h="365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1.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Regulation of the </a:t>
                      </a:r>
                      <a:r>
                        <a:rPr lang="en-GB" sz="1000" dirty="0" err="1">
                          <a:effectLst/>
                        </a:rPr>
                        <a:t>Brka</a:t>
                      </a:r>
                      <a:r>
                        <a:rPr lang="en-GB" sz="1000" dirty="0">
                          <a:effectLst/>
                        </a:rPr>
                        <a:t> river in BD </a:t>
                      </a:r>
                      <a:r>
                        <a:rPr lang="en-GB" sz="1000" dirty="0" err="1">
                          <a:effectLst/>
                        </a:rPr>
                        <a:t>BiH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1.140.591,02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</a:tr>
              <a:tr h="3657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2. 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Regulation of watercourses in Tuzla </a:t>
                      </a:r>
                      <a:r>
                        <a:rPr lang="en-GB" sz="1000" dirty="0" err="1">
                          <a:effectLst/>
                        </a:rPr>
                        <a:t>Kanton</a:t>
                      </a:r>
                      <a:endParaRPr lang="en-GB" sz="10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4.923.464,27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</a:tr>
              <a:tr h="4018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3. 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Supervision for Regulation of watercourses in Tuzla </a:t>
                      </a:r>
                      <a:r>
                        <a:rPr lang="en-GB" sz="1000" dirty="0" err="1">
                          <a:effectLst/>
                        </a:rPr>
                        <a:t>Kanton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146.045,00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4. 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Rehabilitation and construction of flood protection infrastructures in </a:t>
                      </a:r>
                      <a:r>
                        <a:rPr lang="en-GB" sz="1000" dirty="0" err="1">
                          <a:effectLst/>
                        </a:rPr>
                        <a:t>BiH</a:t>
                      </a:r>
                      <a:r>
                        <a:rPr lang="en-GB" sz="1000" dirty="0">
                          <a:effectLst/>
                        </a:rPr>
                        <a:t>: Protecting the areas from high level waters of Drina river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3.642.086,84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5. 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Supervision of works on rehabilitation and construction of flood protection infrastructures in </a:t>
                      </a:r>
                      <a:r>
                        <a:rPr lang="en-GB" sz="1000" dirty="0" err="1">
                          <a:effectLst/>
                        </a:rPr>
                        <a:t>BiH</a:t>
                      </a:r>
                      <a:r>
                        <a:rPr lang="en-GB" sz="1000" dirty="0">
                          <a:effectLst/>
                        </a:rPr>
                        <a:t>: Protecting the areas from high level waters of Drina river 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144.830,00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</a:tr>
              <a:tr h="3010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6.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 smtClean="0">
                          <a:effectLst/>
                        </a:rPr>
                        <a:t>Total</a:t>
                      </a:r>
                      <a:r>
                        <a:rPr lang="sr-Latn-BA" sz="1000" b="1" dirty="0" smtClean="0">
                          <a:effectLst/>
                        </a:rPr>
                        <a:t> </a:t>
                      </a:r>
                      <a:r>
                        <a:rPr lang="sr-Latn-BA" sz="1000" b="1" dirty="0" err="1" smtClean="0">
                          <a:effectLst/>
                        </a:rPr>
                        <a:t>contracted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 b="1" dirty="0">
                          <a:effectLst/>
                        </a:rPr>
                        <a:t>9.997.017,13</a:t>
                      </a:r>
                      <a:endParaRPr lang="en-GB" sz="1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</a:tr>
              <a:tr h="2621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7.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IPA 2014 regional component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10.000.000,00</a:t>
                      </a:r>
                      <a:endParaRPr lang="en-GB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</a:tr>
              <a:tr h="2952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8. 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 err="1" smtClean="0">
                          <a:effectLst/>
                        </a:rPr>
                        <a:t>Cost</a:t>
                      </a:r>
                      <a:r>
                        <a:rPr lang="sr-Latn-BA" sz="1000" dirty="0" smtClean="0">
                          <a:effectLst/>
                        </a:rPr>
                        <a:t> </a:t>
                      </a:r>
                      <a:r>
                        <a:rPr lang="sr-Latn-BA" sz="1000" dirty="0" err="1" smtClean="0">
                          <a:effectLst/>
                        </a:rPr>
                        <a:t>estimation</a:t>
                      </a:r>
                      <a:endParaRPr lang="en-GB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5062" marR="65062" marT="0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11.896.060,90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95536" y="548680"/>
            <a:ext cx="7920880" cy="129614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IPA 2016 (5 </a:t>
            </a:r>
            <a:r>
              <a:rPr lang="sr-Latn-BA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mil</a:t>
            </a: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sr-Latn-BA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€)</a:t>
            </a: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sr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414129" y="1628800"/>
            <a:ext cx="7920880" cy="4824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Planovi upravljanja rizikom od poplava u BiH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</a:t>
            </a:r>
            <a:r>
              <a:rPr lang="sr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je u pripremi</a:t>
            </a:r>
          </a:p>
          <a:p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2.1. Izrada karte erozije za FBiH i BD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Katastar bujica u BiH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osjetljivosti na pojavu bujičnih poplava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2.2. Izrada projektne dokumentacije za objekte  </a:t>
            </a:r>
          </a:p>
          <a:p>
            <a:r>
              <a:rPr lang="sr-Latn-BA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za zaštitu od voda </a:t>
            </a:r>
          </a:p>
          <a:p>
            <a:pPr marL="971550" lvl="2" indent="-514350" algn="l">
              <a:buFont typeface="Arial" panose="020B0604020202020204" pitchFamily="34" charset="0"/>
              <a:buChar char="•"/>
            </a:pPr>
            <a:r>
              <a:rPr lang="sr-Latn-BA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 je u </a:t>
            </a:r>
            <a:r>
              <a:rPr lang="sr-Latn-BA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pripremi</a:t>
            </a:r>
            <a:endParaRPr lang="sr-Latn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Tenderska procedura maj/jun 2019. godine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218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1"/>
          <p:cNvSpPr txBox="1">
            <a:spLocks/>
          </p:cNvSpPr>
          <p:nvPr/>
        </p:nvSpPr>
        <p:spPr>
          <a:xfrm>
            <a:off x="395536" y="548680"/>
            <a:ext cx="7920880" cy="129614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sr-Latn-BA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IPA 2018</a:t>
            </a:r>
            <a:endParaRPr lang="sr-Latn-BA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ubtitle 1"/>
          <p:cNvSpPr txBox="1">
            <a:spLocks/>
          </p:cNvSpPr>
          <p:nvPr/>
        </p:nvSpPr>
        <p:spPr>
          <a:xfrm>
            <a:off x="179512" y="1340768"/>
            <a:ext cx="8856984" cy="482453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Izrada Master plana aglomeracija u BiH (</a:t>
            </a:r>
            <a:r>
              <a:rPr lang="sr-Latn-B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mil. €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Podrška daljoj uspostavi RBMP u skladu sa WFD (</a:t>
            </a:r>
            <a:r>
              <a:rPr lang="sr-Latn-B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mil</a:t>
            </a:r>
            <a:r>
              <a:rPr lang="sr-Latn-B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€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Podrška WATSAN projektima u RS i FBiH (</a:t>
            </a:r>
            <a:r>
              <a:rPr lang="sr-Latn-BA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mil</a:t>
            </a:r>
            <a:r>
              <a:rPr lang="sr-Latn-BA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€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Zaključivanje finansijskog sporazuma u toku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Priprema </a:t>
            </a:r>
            <a:r>
              <a:rPr lang="sr-Latn-BA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ToR</a:t>
            </a: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maju  2019. godine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BA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Ispunjavanje preduslova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pripremiti pregled nedostataka u sektoru vodnih usluga, kao i plan prevazilaženja istih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sr-Latn-BA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održivost rezultata prethodnih asistencija u sektoru </a:t>
            </a:r>
            <a:endParaRPr lang="sr-Latn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sr-Latn-BA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763688" cy="14816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0828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511</TotalTime>
  <Words>872</Words>
  <Application>Microsoft Office PowerPoint</Application>
  <PresentationFormat>On-screen Show (4:3)</PresentationFormat>
  <Paragraphs>185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Slipstream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Obilježavanje svjetskog dana voda u BiH</dc:title>
  <dc:creator>BK</dc:creator>
  <cp:lastModifiedBy>Boško Kenjić</cp:lastModifiedBy>
  <cp:revision>30</cp:revision>
  <dcterms:created xsi:type="dcterms:W3CDTF">2019-03-17T06:23:00Z</dcterms:created>
  <dcterms:modified xsi:type="dcterms:W3CDTF">2019-03-19T12:40:35Z</dcterms:modified>
</cp:coreProperties>
</file>